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55" r:id="rId3"/>
    <p:sldId id="356" r:id="rId4"/>
    <p:sldId id="329" r:id="rId5"/>
    <p:sldId id="357" r:id="rId6"/>
    <p:sldId id="358" r:id="rId7"/>
    <p:sldId id="359" r:id="rId8"/>
    <p:sldId id="379" r:id="rId9"/>
    <p:sldId id="320" r:id="rId10"/>
    <p:sldId id="321" r:id="rId11"/>
    <p:sldId id="417" r:id="rId12"/>
    <p:sldId id="323" r:id="rId13"/>
    <p:sldId id="324" r:id="rId14"/>
    <p:sldId id="325" r:id="rId15"/>
    <p:sldId id="326" r:id="rId16"/>
    <p:sldId id="327" r:id="rId17"/>
    <p:sldId id="331" r:id="rId18"/>
    <p:sldId id="332" r:id="rId19"/>
    <p:sldId id="333" r:id="rId20"/>
    <p:sldId id="334" r:id="rId21"/>
    <p:sldId id="335" r:id="rId22"/>
    <p:sldId id="336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6" r:id="rId35"/>
    <p:sldId id="377" r:id="rId36"/>
    <p:sldId id="378" r:id="rId37"/>
    <p:sldId id="338" r:id="rId38"/>
    <p:sldId id="339" r:id="rId39"/>
    <p:sldId id="340" r:id="rId40"/>
    <p:sldId id="343" r:id="rId41"/>
    <p:sldId id="344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 autoAdjust="0"/>
    <p:restoredTop sz="93813" autoAdjust="0"/>
  </p:normalViewPr>
  <p:slideViewPr>
    <p:cSldViewPr snapToGrid="0">
      <p:cViewPr varScale="1">
        <p:scale>
          <a:sx n="151" d="100"/>
          <a:sy n="151" d="100"/>
        </p:scale>
        <p:origin x="12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000"/>
              <a:t>Linear Discriminant </a:t>
            </a:r>
            <a:r>
              <a:rPr lang="en-US" sz="4000" dirty="0"/>
              <a:t>Analysis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156" y="3970421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Alexander Victor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lexander.victor@dbs.ie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954" y="1005784"/>
                <a:ext cx="7745256" cy="39692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950" dirty="0"/>
                  <a:t>LDA has the simplest form when there is just one predictor/feature (</a:t>
                </a:r>
                <a:r>
                  <a:rPr lang="en-US" sz="1950" i="1" dirty="0"/>
                  <a:t>p </a:t>
                </a:r>
                <a:r>
                  <a:rPr lang="en-US" sz="1950" dirty="0"/>
                  <a:t>= 1).  </a:t>
                </a:r>
              </a:p>
              <a:p>
                <a:r>
                  <a:rPr lang="en-US" sz="1950" dirty="0"/>
                  <a:t>To estimate </a:t>
                </a:r>
                <a:r>
                  <a:rPr lang="en-US" sz="1950" i="1" dirty="0" err="1"/>
                  <a:t>f</a:t>
                </a:r>
                <a:r>
                  <a:rPr lang="en-US" sz="1950" i="1" baseline="-25000" dirty="0" err="1"/>
                  <a:t>k</a:t>
                </a:r>
                <a:r>
                  <a:rPr lang="en-US" sz="1950" dirty="0"/>
                  <a:t>(</a:t>
                </a:r>
                <a:r>
                  <a:rPr lang="en-US" sz="1950" i="1" dirty="0"/>
                  <a:t>x</a:t>
                </a:r>
                <a:r>
                  <a:rPr lang="en-US" sz="1950" dirty="0"/>
                  <a:t>), we must assume it comes from a specific distribution. If </a:t>
                </a:r>
                <a:r>
                  <a:rPr lang="en-US" sz="1950" i="1" dirty="0"/>
                  <a:t>X</a:t>
                </a:r>
                <a:r>
                  <a:rPr lang="en-US" sz="1950" dirty="0"/>
                  <a:t> is quantitative, what distribution do you think we should use? </a:t>
                </a:r>
              </a:p>
              <a:p>
                <a:endParaRPr lang="en-US" sz="750" dirty="0"/>
              </a:p>
              <a:p>
                <a:r>
                  <a:rPr lang="en-US" sz="1950" dirty="0"/>
                  <a:t>One common assumption is that </a:t>
                </a:r>
                <a:r>
                  <a:rPr lang="en-US" sz="1950" i="1" dirty="0" err="1"/>
                  <a:t>f</a:t>
                </a:r>
                <a:r>
                  <a:rPr lang="en-US" sz="1950" i="1" baseline="-25000" dirty="0" err="1"/>
                  <a:t>k</a:t>
                </a:r>
                <a:r>
                  <a:rPr lang="en-US" sz="1950" dirty="0"/>
                  <a:t>(</a:t>
                </a:r>
                <a:r>
                  <a:rPr lang="en-US" sz="1950" i="1" dirty="0"/>
                  <a:t>x</a:t>
                </a:r>
                <a:r>
                  <a:rPr lang="en-US" sz="1950" dirty="0"/>
                  <a:t>) comes from a Normal distribution:</a:t>
                </a:r>
              </a:p>
              <a:p>
                <a:endParaRPr lang="en-US" sz="1950" dirty="0"/>
              </a:p>
              <a:p>
                <a:endParaRPr lang="en-US" sz="750" dirty="0"/>
              </a:p>
              <a:p>
                <a:endParaRPr lang="en-US" sz="1950" dirty="0"/>
              </a:p>
              <a:p>
                <a:r>
                  <a:rPr lang="en-US" sz="1950" dirty="0"/>
                  <a:t>In shorthand notation, this is often written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800" dirty="0"/>
                  <a:t>,</a:t>
                </a:r>
                <a:br>
                  <a:rPr lang="en-US" sz="1950" dirty="0"/>
                </a:br>
                <a:r>
                  <a:rPr lang="en-US" sz="1950" dirty="0"/>
                  <a:t>meaning, the distribution of the feature </a:t>
                </a:r>
                <a:r>
                  <a:rPr lang="en-US" sz="1950" i="1" dirty="0"/>
                  <a:t>X</a:t>
                </a:r>
                <a:r>
                  <a:rPr lang="en-US" sz="1950" dirty="0"/>
                  <a:t> within category </a:t>
                </a:r>
                <a:r>
                  <a:rPr lang="en-US" sz="1950" i="1" dirty="0"/>
                  <a:t>k </a:t>
                </a:r>
                <a:r>
                  <a:rPr lang="en-US" sz="1950" dirty="0"/>
                  <a:t>is Normally distributed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950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950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954" y="1005784"/>
                <a:ext cx="7745256" cy="3969236"/>
              </a:xfrm>
              <a:blipFill>
                <a:blip r:embed="rId2"/>
                <a:stretch>
                  <a:fillRect t="-319" b="-2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427F9FF-3FBF-3140-AFA6-40F7BCF92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351" y="2925321"/>
            <a:ext cx="3432464" cy="9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11918"/>
                <a:ext cx="7745256" cy="40315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 extra assumption that the variances are equal,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simplify are lives.</a:t>
                </a:r>
              </a:p>
              <a:p>
                <a:endParaRPr lang="en-US" sz="750" dirty="0"/>
              </a:p>
              <a:p>
                <a:r>
                  <a:rPr lang="en-US" dirty="0"/>
                  <a:t>Plugging this assumed likelihood into the Bayes' formula (to get the posterior) results in: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750" dirty="0"/>
              </a:p>
              <a:p>
                <a:r>
                  <a:rPr lang="en-US" dirty="0"/>
                  <a:t>The Bayes classifier will be the one that maximizes this over all values chosen for </a:t>
                </a:r>
                <a:r>
                  <a:rPr lang="en-US" i="1" dirty="0"/>
                  <a:t>x</a:t>
                </a:r>
                <a:r>
                  <a:rPr lang="en-US" dirty="0"/>
                  <a:t>.  How should we maximize?</a:t>
                </a:r>
              </a:p>
              <a:p>
                <a:endParaRPr lang="en-US" sz="750" dirty="0"/>
              </a:p>
              <a:p>
                <a:r>
                  <a:rPr lang="en-US" dirty="0"/>
                  <a:t>So we take the log of this expression and rearrange to simplify our maximization...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11918"/>
                <a:ext cx="7745256" cy="4031582"/>
              </a:xfrm>
              <a:blipFill>
                <a:blip r:embed="rId2"/>
                <a:stretch>
                  <a:fillRect t="-313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44A378A-B25C-5E46-A866-190B1F91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701" y="2414524"/>
            <a:ext cx="5334968" cy="1052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 (cont.)</a:t>
            </a:r>
          </a:p>
        </p:txBody>
      </p:sp>
    </p:spTree>
    <p:extLst>
      <p:ext uri="{BB962C8B-B14F-4D97-AF65-F5344CB8AC3E}">
        <p14:creationId xmlns:p14="http://schemas.microsoft.com/office/powerpoint/2010/main" val="63429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8"/>
            <a:ext cx="7745256" cy="4031582"/>
          </a:xfrm>
        </p:spPr>
        <p:txBody>
          <a:bodyPr/>
          <a:lstStyle/>
          <a:p>
            <a:r>
              <a:rPr lang="en-US" dirty="0"/>
              <a:t>So we maximize the following simplified expression: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How does this simplify if we have just two classes (</a:t>
            </a:r>
            <a:r>
              <a:rPr lang="en-US" i="1" dirty="0"/>
              <a:t>K = 2</a:t>
            </a:r>
            <a:r>
              <a:rPr lang="en-US" dirty="0"/>
              <a:t>) and if we set our prior probabilities to be equal? </a:t>
            </a:r>
          </a:p>
          <a:p>
            <a:r>
              <a:rPr lang="en-US" dirty="0"/>
              <a:t>This is equivalent to choosing a decision boundary for </a:t>
            </a:r>
            <a:r>
              <a:rPr lang="en-US" i="1" dirty="0"/>
              <a:t>x</a:t>
            </a:r>
            <a:r>
              <a:rPr lang="en-US" dirty="0"/>
              <a:t> for which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Intuitively, why does this expression make sense?  What do we use in practice?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94DF2-8044-CF4C-B27F-D5DE304B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8" y="1202748"/>
            <a:ext cx="328612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93B2B-A9BD-C34A-B392-A57E3082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3131560"/>
            <a:ext cx="31242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061" y="1111918"/>
                <a:ext cx="7745256" cy="4031582"/>
              </a:xfrm>
            </p:spPr>
            <p:txBody>
              <a:bodyPr/>
              <a:lstStyle/>
              <a:p>
                <a:r>
                  <a:rPr lang="en-US" dirty="0"/>
                  <a:t>In practice we don’t know the true mean, variance, and prior.  So, we estimate them with the classical estimates, and plug-them into the expression: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:r>
                  <a:rPr lang="en-US" i="1" dirty="0"/>
                  <a:t>n</a:t>
                </a:r>
                <a:r>
                  <a:rPr lang="en-US" dirty="0"/>
                  <a:t> is the total sample size and </a:t>
                </a:r>
                <a:r>
                  <a:rPr lang="en-US" i="1" dirty="0" err="1"/>
                  <a:t>n</a:t>
                </a:r>
                <a:r>
                  <a:rPr lang="en-US" i="1" baseline="-25000" dirty="0" err="1"/>
                  <a:t>k</a:t>
                </a:r>
                <a:r>
                  <a:rPr lang="en-US" dirty="0"/>
                  <a:t> is the sample size within class </a:t>
                </a:r>
                <a:r>
                  <a:rPr lang="en-US" i="1" dirty="0"/>
                  <a:t>k</a:t>
                </a:r>
                <a:r>
                  <a:rPr lang="en-US" dirty="0"/>
                  <a:t> (thus, </a:t>
                </a:r>
                <a:r>
                  <a:rPr lang="en-US" i="1" dirty="0"/>
                  <a:t>n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en-US" i="1" dirty="0"/>
                          <m:t>n</m:t>
                        </m:r>
                        <m:r>
                          <m:rPr>
                            <m:nor/>
                          </m:rPr>
                          <a:rPr lang="en-US" i="1" baseline="-25000" dirty="0"/>
                          <m:t>k</m:t>
                        </m:r>
                      </m:e>
                    </m:nary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61" y="1111918"/>
                <a:ext cx="7745256" cy="4031582"/>
              </a:xfrm>
              <a:blipFill>
                <a:blip r:embed="rId2"/>
                <a:stretch>
                  <a:fillRect r="-1309" b="-10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30CA32E-1EE0-1B4F-9E26-A67EBA20E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602" y="3021577"/>
            <a:ext cx="3686175" cy="92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ADA5B-222E-F949-B0E2-1FD1996F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50" y="1807244"/>
            <a:ext cx="20193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8"/>
            <a:ext cx="7745256" cy="4031582"/>
          </a:xfrm>
        </p:spPr>
        <p:txBody>
          <a:bodyPr/>
          <a:lstStyle/>
          <a:p>
            <a:r>
              <a:rPr lang="en-US" dirty="0"/>
              <a:t>This classifier works great if the classes are about equal in proportion but can easily be extended to unequal class sizes.  </a:t>
            </a:r>
            <a:endParaRPr lang="en-US" sz="750" dirty="0"/>
          </a:p>
          <a:p>
            <a:br>
              <a:rPr lang="en-US" sz="750" dirty="0"/>
            </a:br>
            <a:r>
              <a:rPr lang="en-US" dirty="0"/>
              <a:t>Instead of assuming all priors are equal, we instead set the priors to match the 'prevalence' in the data set: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Note: we can use a prior probability from knowledge of the subject as well; for example, if we expect the test set to have a different prevalence than the training set. </a:t>
            </a:r>
          </a:p>
          <a:p>
            <a:pPr marL="0" indent="0">
              <a:buNone/>
            </a:pPr>
            <a:endParaRPr lang="en-US" sz="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42454-4590-B54B-9F0F-E87B2D9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52" y="2382116"/>
            <a:ext cx="12858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for one predictor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1111918"/>
            <a:ext cx="7745256" cy="4031582"/>
          </a:xfrm>
        </p:spPr>
        <p:txBody>
          <a:bodyPr/>
          <a:lstStyle/>
          <a:p>
            <a:r>
              <a:rPr lang="en-US" dirty="0"/>
              <a:t>Plugging all these estimates back into the original logged maximization formula we get: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Thus this classifier is called the linear discriminant classifier: this discriminant function is a linear function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8C34B-A071-424A-8360-B7283089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77" y="1954728"/>
            <a:ext cx="3324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LDA when </a:t>
            </a:r>
            <a:r>
              <a:rPr lang="en-US" i="1" dirty="0"/>
              <a:t>p </a:t>
            </a:r>
            <a:r>
              <a:rPr lang="en-US" dirty="0"/>
              <a:t>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39F91-4C1F-1C43-82FC-D7F44B7D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1266825"/>
            <a:ext cx="67722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when </a:t>
            </a:r>
            <a:r>
              <a:rPr lang="en-US" i="1" dirty="0"/>
              <a:t>p</a:t>
            </a:r>
            <a:r>
              <a:rPr lang="en-US" dirty="0"/>
              <a:t> &gt;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083"/>
                <a:ext cx="7745256" cy="4031582"/>
              </a:xfrm>
            </p:spPr>
            <p:txBody>
              <a:bodyPr/>
              <a:lstStyle/>
              <a:p>
                <a:r>
                  <a:rPr lang="en-US" dirty="0"/>
                  <a:t>LDA generalizes 'nicely' to the case when there is more than one predictor. </a:t>
                </a:r>
              </a:p>
              <a:p>
                <a:endParaRPr lang="en-US" dirty="0"/>
              </a:p>
              <a:p>
                <a:r>
                  <a:rPr lang="en-US" dirty="0"/>
                  <a:t>Instead of assuming the one predictor is Normally distributed, it assumes that the set of predictors for each class is 'multivariate normal distributed' (shorthand: MVN).  What does that mean? </a:t>
                </a:r>
              </a:p>
              <a:p>
                <a:endParaRPr lang="en-US" dirty="0"/>
              </a:p>
              <a:p>
                <a:r>
                  <a:rPr lang="en-US" dirty="0"/>
                  <a:t>This means that the vector of </a:t>
                </a:r>
                <a:r>
                  <a:rPr lang="en-US" i="1" dirty="0"/>
                  <a:t>X</a:t>
                </a:r>
                <a:r>
                  <a:rPr lang="en-US" dirty="0"/>
                  <a:t> for an observation has a multidimensional normal distribution with a mean vector,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and a covariance matrix,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083"/>
                <a:ext cx="7745256" cy="4031582"/>
              </a:xfrm>
              <a:blipFill>
                <a:blip r:embed="rId2"/>
                <a:stretch>
                  <a:fillRect r="-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Normal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B30E3-8D93-2E40-8C85-CE2B2744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52" y="1714500"/>
            <a:ext cx="7046714" cy="29285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327A1-933E-3D4F-9BE6-8A7B0FA2E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9"/>
            <a:ext cx="7470296" cy="1111736"/>
          </a:xfrm>
        </p:spPr>
        <p:txBody>
          <a:bodyPr/>
          <a:lstStyle/>
          <a:p>
            <a:r>
              <a:rPr lang="en-US" dirty="0"/>
              <a:t>Here is a visualization of the Multivariate Normal distribution with 2 variables:</a:t>
            </a:r>
          </a:p>
        </p:txBody>
      </p:sp>
    </p:spTree>
    <p:extLst>
      <p:ext uri="{BB962C8B-B14F-4D97-AF65-F5344CB8AC3E}">
        <p14:creationId xmlns:p14="http://schemas.microsoft.com/office/powerpoint/2010/main" val="296886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</p:spPr>
            <p:txBody>
              <a:bodyPr/>
              <a:lstStyle/>
              <a:p>
                <a:r>
                  <a:rPr lang="en-US" dirty="0"/>
                  <a:t>The joint PDF of the Multivariate Normal distribution,</a:t>
                </a:r>
              </a:p>
              <a:p>
                <a:r>
                  <a:rPr lang="en-US" dirty="0"/>
                  <a:t>                                ,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     is a </a:t>
                </a:r>
                <a:r>
                  <a:rPr lang="en-US" i="1" dirty="0"/>
                  <a:t>p</a:t>
                </a:r>
                <a:r>
                  <a:rPr lang="en-US" dirty="0"/>
                  <a:t> dimensional vector and |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| is the determinant of the </a:t>
                </a:r>
                <a:r>
                  <a:rPr lang="en-US" i="1" dirty="0"/>
                  <a:t>p</a:t>
                </a:r>
                <a:r>
                  <a:rPr lang="en-US" dirty="0"/>
                  <a:t> x </a:t>
                </a:r>
                <a:r>
                  <a:rPr lang="en-US" i="1" dirty="0"/>
                  <a:t>p</a:t>
                </a:r>
                <a:r>
                  <a:rPr lang="en-US" dirty="0"/>
                  <a:t> covariance matrix.</a:t>
                </a:r>
              </a:p>
              <a:p>
                <a:endParaRPr lang="en-US" sz="75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11CBE3-DD6F-C148-9C20-29CECF6A6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685726"/>
            <a:ext cx="5829300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61A52-932B-7A4C-978F-7AEA10EB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61" y="1262929"/>
            <a:ext cx="2019300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2C28F-E4E3-724F-943A-AA92E2ABA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180" y="2823639"/>
            <a:ext cx="28575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32E2-33FF-171B-C788-1A2B68FE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LDA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4A5A2-44FB-1873-5B0E-F6618A1EA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495" y="1256421"/>
            <a:ext cx="6189011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4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when </a:t>
            </a:r>
            <a:r>
              <a:rPr lang="en-US" i="1" dirty="0"/>
              <a:t>p</a:t>
            </a:r>
            <a:r>
              <a:rPr lang="en-US" dirty="0"/>
              <a:t> &gt;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</p:spPr>
            <p:txBody>
              <a:bodyPr/>
              <a:lstStyle/>
              <a:p>
                <a:r>
                  <a:rPr lang="en-US" sz="1800" dirty="0"/>
                  <a:t>Discriminant analysis in the multiple predictor case assumes the set of predictors for each class is then multivariate Normal: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Just like with LDA for one predictor, we make an extra assumption that the covariances are equal in each group,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…=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800" dirty="0"/>
                  <a:t>. in order to simplify our lives.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Now plugging this assumed likelihood into the Bayes' formula (to get the posterior) results in: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  <a:blipFill>
                <a:blip r:embed="rId2"/>
                <a:stretch>
                  <a:fillRect r="-1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B4F4976-ADC3-6047-A11D-AB8FCCDD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039" y="1439067"/>
            <a:ext cx="2019300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8A125-4C1F-AA46-B93C-FE39197C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3619934"/>
            <a:ext cx="76962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when </a:t>
            </a:r>
            <a:r>
              <a:rPr lang="en-US" i="1" dirty="0"/>
              <a:t>p</a:t>
            </a:r>
            <a:r>
              <a:rPr lang="en-US" dirty="0"/>
              <a:t> &gt; 1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</p:spPr>
            <p:txBody>
              <a:bodyPr/>
              <a:lstStyle/>
              <a:p>
                <a:r>
                  <a:rPr lang="en-US" sz="1800" dirty="0"/>
                  <a:t>Then doing the same steps as before (taking log and maximizing), we see that the classification will for an observation based on its predictors,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/>
                  <a:t>, will be the one that maximizes (maximum of </a:t>
                </a:r>
                <a:r>
                  <a:rPr lang="en-US" sz="1800" i="1" dirty="0"/>
                  <a:t>K</a:t>
                </a:r>
                <a:r>
                  <a:rPr lang="en-US" sz="1800" dirty="0"/>
                  <a:t> of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):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Note: this is just the vector-matrix version of the formula we saw earlier in lecture:</a:t>
                </a:r>
              </a:p>
              <a:p>
                <a:endParaRPr lang="en-US" sz="1800" dirty="0"/>
              </a:p>
              <a:p>
                <a:endParaRPr lang="en-US" sz="750" dirty="0"/>
              </a:p>
              <a:p>
                <a:r>
                  <a:rPr lang="en-US" sz="1800" dirty="0"/>
                  <a:t>What do we have to estimate now with the vector-matrix version?  How many parameters are there? </a:t>
                </a:r>
                <a:endParaRPr lang="en-US" sz="750" dirty="0"/>
              </a:p>
              <a:p>
                <a:r>
                  <a:rPr lang="en-US" sz="1800" dirty="0"/>
                  <a:t>There are </a:t>
                </a:r>
                <a:r>
                  <a:rPr lang="en-US" sz="1800" i="1" dirty="0" err="1"/>
                  <a:t>pK</a:t>
                </a:r>
                <a:r>
                  <a:rPr lang="en-US" sz="1800" dirty="0"/>
                  <a:t> means, </a:t>
                </a:r>
                <a:r>
                  <a:rPr lang="en-US" sz="1800" i="1" dirty="0" err="1"/>
                  <a:t>pK</a:t>
                </a:r>
                <a:r>
                  <a:rPr lang="en-US" sz="1800" dirty="0"/>
                  <a:t> variances, </a:t>
                </a:r>
                <a:r>
                  <a:rPr lang="en-US" sz="1800" i="1" dirty="0"/>
                  <a:t>K</a:t>
                </a:r>
                <a:r>
                  <a:rPr lang="en-US" sz="1800" dirty="0"/>
                  <a:t> prior proportions,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covariances to estimate.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61" y="883318"/>
                <a:ext cx="7745256" cy="4031582"/>
              </a:xfrm>
              <a:blipFill>
                <a:blip r:embed="rId2"/>
                <a:stretch>
                  <a:fillRect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38B01D7-F150-A543-8259-C616129E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914" y="2731088"/>
            <a:ext cx="325755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1CF7C1-88B0-8C41-9B5E-B00C519D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475" y="1840541"/>
            <a:ext cx="45910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2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when </a:t>
            </a:r>
            <a:r>
              <a:rPr lang="en-US" i="1" dirty="0"/>
              <a:t>K</a:t>
            </a:r>
            <a:r>
              <a:rPr lang="en-US" dirty="0"/>
              <a:t> &gt;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8"/>
            <a:ext cx="7745256" cy="4031582"/>
          </a:xfrm>
        </p:spPr>
        <p:txBody>
          <a:bodyPr/>
          <a:lstStyle/>
          <a:p>
            <a:r>
              <a:rPr lang="en-US" sz="1800" dirty="0"/>
              <a:t>The linear discriminant nature of LDA still holds not only when </a:t>
            </a:r>
            <a:r>
              <a:rPr lang="en-US" sz="1800" i="1" dirty="0"/>
              <a:t>p</a:t>
            </a:r>
            <a:r>
              <a:rPr lang="en-US" sz="1800" dirty="0"/>
              <a:t> &gt; 1, but also when </a:t>
            </a:r>
            <a:r>
              <a:rPr lang="en-US" sz="1800" i="1" dirty="0"/>
              <a:t>K</a:t>
            </a:r>
            <a:r>
              <a:rPr lang="en-US" sz="1800" dirty="0"/>
              <a:t> &gt; 2 for that matter as well. A picture can be very illustrative:</a:t>
            </a:r>
          </a:p>
        </p:txBody>
      </p:sp>
      <p:pic>
        <p:nvPicPr>
          <p:cNvPr id="2049" name="Picture 1" descr="page28image1826464">
            <a:extLst>
              <a:ext uri="{FF2B5EF4-FFF2-40B4-BE49-F238E27FC236}">
                <a16:creationId xmlns:a16="http://schemas.microsoft.com/office/drawing/2014/main" id="{FF5ED53C-BB6E-4742-BECD-9EE2A089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776845"/>
            <a:ext cx="5801965" cy="27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9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D8C7-E13D-7396-EE8C-75CEFEB5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to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DCF9D-6612-DC6A-8CB0-EB7F5427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7B18-52D8-57DA-131A-48E0C07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06" y="1369219"/>
            <a:ext cx="6650280" cy="35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6A1D-E14B-ED20-908C-B4D00B5A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Logistics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24124-9A7C-FF7B-53CF-91B878C4F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2D5BD-3402-023B-08E3-472F9C80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73" y="1369219"/>
            <a:ext cx="7169734" cy="37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4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CA82-D029-9026-1D77-8E80CCA6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Approach to an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9ED6-F3B5-B4D8-4C15-89BA66BF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5647D-3879-AB1B-A607-9EF75866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800850" cy="36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6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CA82-D029-9026-1D77-8E80CCA6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Approach to an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9ED6-F3B5-B4D8-4C15-89BA66BF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CB3EA-AB7B-7F78-7BFB-ED1AD3E1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6598933" cy="35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0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CA82-D029-9026-1D77-8E80CCA6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Approach to an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9ED6-F3B5-B4D8-4C15-89BA66BF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76984-1075-DAA9-D57D-D7F129C8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369219"/>
            <a:ext cx="6719207" cy="355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1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CA82-D029-9026-1D77-8E80CCA6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Approach to an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B9ED6-F3B5-B4D8-4C15-89BA66BF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A8146-B779-7AE3-BD7A-4C064E36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11" y="1447829"/>
            <a:ext cx="3819722" cy="29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004-A538-780A-F820-D8CE5272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LDA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A45A-EA67-FC2F-203F-5259E089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342F5-CF1F-F49D-F327-AE8B3E09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6600110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0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232E2-33FF-171B-C788-1A2B68FE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LDA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88525-8E7E-E346-B762-676C30A60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495" y="1256421"/>
            <a:ext cx="6189011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2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004-A538-780A-F820-D8CE5272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LDA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A45A-EA67-FC2F-203F-5259E089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6E96A-95D1-FD35-57CA-334AEF63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7029450" cy="375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8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004-A538-780A-F820-D8CE5272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LDA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A45A-EA67-FC2F-203F-5259E089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E9E02-2895-4CD8-DA7E-3CFB9996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784522" cy="36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29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004-A538-780A-F820-D8CE5272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LDA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A45A-EA67-FC2F-203F-5259E089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9711C-6CB6-04D8-ED00-05448193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6278336" cy="33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05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8AEC-CA08-7205-A614-D0DC7058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LDA models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3D06-41D3-5B71-616B-8F83700C9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BE3B8-B893-F48D-193E-8B1CDB88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369219"/>
            <a:ext cx="6513530" cy="34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2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7878-1541-B42C-90D4-45208D7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517E-FD00-DC32-FB4D-7ED6F31A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29DA2-B1DC-8CD9-737A-6FF6ADF2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69219"/>
            <a:ext cx="6792686" cy="36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47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7569-B9BD-7802-2742-6E668F96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vs. PDA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B2AA-6DDC-33F3-52CE-3CE460A3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396D0-757C-DBD5-C76B-4A510801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6784522" cy="36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7569-B9BD-7802-2742-6E668F96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vs. PDA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B2AA-6DDC-33F3-52CE-3CE460A3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DB77A-FDA2-DF84-AF1A-FB9C2FA3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2" y="1369219"/>
            <a:ext cx="6777506" cy="361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8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6604"/>
            <a:ext cx="7745256" cy="4031582"/>
          </a:xfrm>
        </p:spPr>
        <p:txBody>
          <a:bodyPr/>
          <a:lstStyle/>
          <a:p>
            <a:r>
              <a:rPr lang="en-US" dirty="0"/>
              <a:t>A generalization to linear discriminant analysis is quadratic discriminant analysis (QDA).</a:t>
            </a:r>
          </a:p>
          <a:p>
            <a:endParaRPr lang="en-US" dirty="0"/>
          </a:p>
          <a:p>
            <a:r>
              <a:rPr lang="en-US" dirty="0"/>
              <a:t>Why do you suppose the choice in name?</a:t>
            </a:r>
          </a:p>
          <a:p>
            <a:endParaRPr lang="en-US" dirty="0"/>
          </a:p>
          <a:p>
            <a:r>
              <a:rPr lang="en-US" dirty="0"/>
              <a:t>The implementation is just a slight variation on LDA.  Instead of assuming the covariances of the MVN distributions within classes are equal, we instead allow them to be different.</a:t>
            </a:r>
          </a:p>
          <a:p>
            <a:endParaRPr lang="en-US" dirty="0"/>
          </a:p>
          <a:p>
            <a:r>
              <a:rPr lang="en-US" dirty="0"/>
              <a:t>This relaxation of an assumption completely changes the picture...</a:t>
            </a:r>
          </a:p>
        </p:txBody>
      </p:sp>
    </p:spTree>
    <p:extLst>
      <p:ext uri="{BB962C8B-B14F-4D97-AF65-F5344CB8AC3E}">
        <p14:creationId xmlns:p14="http://schemas.microsoft.com/office/powerpoint/2010/main" val="29225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678" y="1575563"/>
            <a:ext cx="22657474" cy="1293879"/>
          </a:xfrm>
        </p:spPr>
        <p:txBody>
          <a:bodyPr/>
          <a:lstStyle/>
          <a:p>
            <a:r>
              <a:rPr lang="en-US" dirty="0"/>
              <a:t>QDA in a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8"/>
            <a:ext cx="7745256" cy="4031582"/>
          </a:xfrm>
        </p:spPr>
        <p:txBody>
          <a:bodyPr/>
          <a:lstStyle/>
          <a:p>
            <a:r>
              <a:rPr lang="en-US" dirty="0"/>
              <a:t>A picture can be very illustrative:</a:t>
            </a:r>
          </a:p>
        </p:txBody>
      </p:sp>
      <p:pic>
        <p:nvPicPr>
          <p:cNvPr id="3073" name="Picture 1" descr="page32image1780992">
            <a:extLst>
              <a:ext uri="{FF2B5EF4-FFF2-40B4-BE49-F238E27FC236}">
                <a16:creationId xmlns:a16="http://schemas.microsoft.com/office/drawing/2014/main" id="{B2D854CE-CF49-294D-AA38-6DF0E9BD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12" y="1433946"/>
            <a:ext cx="6909954" cy="32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F2AA46-27E0-544D-96E2-88B400ED18B6}"/>
              </a:ext>
            </a:extLst>
          </p:cNvPr>
          <p:cNvSpPr txBox="1">
            <a:spLocks/>
          </p:cNvSpPr>
          <p:nvPr/>
        </p:nvSpPr>
        <p:spPr>
          <a:xfrm>
            <a:off x="261969" y="162398"/>
            <a:ext cx="8620062" cy="575457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182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464646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/>
              <a:t>QDA in a picture </a:t>
            </a:r>
          </a:p>
        </p:txBody>
      </p:sp>
    </p:spTree>
    <p:extLst>
      <p:ext uri="{BB962C8B-B14F-4D97-AF65-F5344CB8AC3E}">
        <p14:creationId xmlns:p14="http://schemas.microsoft.com/office/powerpoint/2010/main" val="379376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QDA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09305"/>
                <a:ext cx="7745256" cy="40315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performing QDA, performing classification for an observation based on its predictors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equivalent to maximizing the following over the </a:t>
                </a:r>
                <a:r>
                  <a:rPr lang="en-US" i="1" dirty="0"/>
                  <a:t>K</a:t>
                </a:r>
                <a:r>
                  <a:rPr lang="en-US" dirty="0"/>
                  <a:t> classes: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Notice the `quadratic form' of this expression.  Hence the name QDA.</a:t>
                </a:r>
              </a:p>
              <a:p>
                <a:endParaRPr lang="en-US" sz="750" dirty="0"/>
              </a:p>
              <a:p>
                <a:r>
                  <a:rPr lang="en-US" dirty="0"/>
                  <a:t>Now how many parameters are there to be estimated? </a:t>
                </a:r>
              </a:p>
              <a:p>
                <a:endParaRPr lang="en-US" sz="750" dirty="0"/>
              </a:p>
              <a:p>
                <a:r>
                  <a:rPr lang="en-US" dirty="0"/>
                  <a:t>There are </a:t>
                </a:r>
                <a:r>
                  <a:rPr lang="en-US" i="1" dirty="0" err="1"/>
                  <a:t>pK</a:t>
                </a:r>
                <a:r>
                  <a:rPr lang="en-US" dirty="0"/>
                  <a:t> means, </a:t>
                </a:r>
                <a:r>
                  <a:rPr lang="en-US" i="1" dirty="0" err="1"/>
                  <a:t>pK</a:t>
                </a:r>
                <a:r>
                  <a:rPr lang="en-US" dirty="0"/>
                  <a:t> variances, </a:t>
                </a:r>
                <a:r>
                  <a:rPr lang="en-US" i="1" dirty="0"/>
                  <a:t>K</a:t>
                </a:r>
                <a:r>
                  <a:rPr lang="en-US" dirty="0"/>
                  <a:t> prior proportions,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covariances to estimate.  This could slow us down very much if </a:t>
                </a:r>
                <a:r>
                  <a:rPr lang="en-US" i="1" dirty="0"/>
                  <a:t>K</a:t>
                </a:r>
                <a:r>
                  <a:rPr lang="en-US" dirty="0"/>
                  <a:t> is large...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09305"/>
                <a:ext cx="7745256" cy="4031582"/>
              </a:xfrm>
              <a:blipFill>
                <a:blip r:embed="rId2"/>
                <a:stretch>
                  <a:fillRect r="-491" b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304EA8F-AF3F-3641-8874-FA87140C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8" y="1710659"/>
            <a:ext cx="72866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4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221" y="359620"/>
            <a:ext cx="4094129" cy="994172"/>
          </a:xfrm>
        </p:spPr>
        <p:txBody>
          <a:bodyPr>
            <a:normAutofit/>
          </a:bodyPr>
          <a:lstStyle/>
          <a:p>
            <a:r>
              <a:rPr lang="en-US"/>
              <a:t>Inventor of LDA: R.A. Fisher</a:t>
            </a:r>
            <a:endParaRPr lang="en-US" dirty="0"/>
          </a:p>
        </p:txBody>
      </p:sp>
      <p:pic>
        <p:nvPicPr>
          <p:cNvPr id="1025" name="Picture 1" descr="page7image3883968">
            <a:extLst>
              <a:ext uri="{FF2B5EF4-FFF2-40B4-BE49-F238E27FC236}">
                <a16:creationId xmlns:a16="http://schemas.microsoft.com/office/drawing/2014/main" id="{7C945D5D-B2D7-4F4B-86CB-6E6CDD6E2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219" y="383470"/>
            <a:ext cx="3231371" cy="424925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1221" y="1488332"/>
                <a:ext cx="4094129" cy="3144390"/>
              </a:xfrm>
            </p:spPr>
            <p:txBody>
              <a:bodyPr>
                <a:normAutofit/>
              </a:bodyPr>
              <a:lstStyle/>
              <a:p>
                <a:r>
                  <a:rPr lang="en-US" sz="1125"/>
                  <a:t>The 'Father' of Statistics.   More famous for work in genetics (statistically concluded that Mendel's genetic experiments were 'massaged').</a:t>
                </a:r>
              </a:p>
              <a:p>
                <a:r>
                  <a:rPr lang="en-US" sz="1125"/>
                  <a:t>Novel statistical work includes: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Experimental Design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ANOVA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 i="1"/>
                  <a:t>F</a:t>
                </a:r>
                <a:r>
                  <a:rPr lang="en-US" sz="1125"/>
                  <a:t>-test (why do you think it's called the </a:t>
                </a:r>
                <a:r>
                  <a:rPr lang="en-US" sz="1125" i="1"/>
                  <a:t>F</a:t>
                </a:r>
                <a:r>
                  <a:rPr lang="en-US" sz="1125"/>
                  <a:t>-test?)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Exact test for 2 x 2 tables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Maximum Likelihood Theory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Use of </a:t>
                </a:r>
                <a14:m>
                  <m:oMath xmlns:m="http://schemas.openxmlformats.org/officeDocument/2006/math">
                    <m:r>
                      <a:rPr lang="en-US" sz="1125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125"/>
                  <a:t> = 0.05 significance level: “The value for which P = .05, or 1 in 20, is 1.96 or nearly 2; it is convenient to take this point as a limit in judging whether a deviation is to be considered significant or not”.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125"/>
                  <a:t>	And so much more...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1221" y="1488332"/>
                <a:ext cx="4094129" cy="3144390"/>
              </a:xfrm>
              <a:blipFill>
                <a:blip r:embed="rId3"/>
                <a:stretch>
                  <a:fillRect l="-2167" t="-2419" r="-619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10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QDA vs.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11918"/>
            <a:ext cx="7745256" cy="4031582"/>
          </a:xfrm>
        </p:spPr>
        <p:txBody>
          <a:bodyPr/>
          <a:lstStyle/>
          <a:p>
            <a:r>
              <a:rPr lang="en-US" dirty="0"/>
              <a:t>So both QDA and LDA take a similar approach to solving this classification problem: they use Bayes' rule to flip the conditional probability statement and assume observations within each class are multivariate Normal (MVN) distributed.</a:t>
            </a:r>
          </a:p>
          <a:p>
            <a:endParaRPr lang="en-US" dirty="0"/>
          </a:p>
          <a:p>
            <a:r>
              <a:rPr lang="en-US" dirty="0"/>
              <a:t>QDA differs in that it does not assume a common covariance across classes for these MVNs.  </a:t>
            </a:r>
          </a:p>
        </p:txBody>
      </p:sp>
    </p:spTree>
    <p:extLst>
      <p:ext uri="{BB962C8B-B14F-4D97-AF65-F5344CB8AC3E}">
        <p14:creationId xmlns:p14="http://schemas.microsoft.com/office/powerpoint/2010/main" val="32609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QDA vs. LDA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6"/>
            <a:ext cx="7745256" cy="4031582"/>
          </a:xfrm>
        </p:spPr>
        <p:txBody>
          <a:bodyPr/>
          <a:lstStyle/>
          <a:p>
            <a:r>
              <a:rPr lang="en-US" dirty="0"/>
              <a:t>So, when should QDA be used over LDA?  LDA over QDA? </a:t>
            </a:r>
          </a:p>
          <a:p>
            <a:r>
              <a:rPr lang="en-US" dirty="0"/>
              <a:t>The extra covariance parameters that need to be estimated in QDA not only slow us down, but also allow for another opportunity for overfitting.  </a:t>
            </a:r>
          </a:p>
          <a:p>
            <a:r>
              <a:rPr lang="en-US" dirty="0"/>
              <a:t>Thus if your training set is small, LDA should perform better for </a:t>
            </a:r>
            <a:r>
              <a:rPr lang="en-US" b="1" i="1" dirty="0"/>
              <a:t>out-of-sample prediction</a:t>
            </a:r>
            <a:r>
              <a:rPr lang="en-US" dirty="0"/>
              <a:t>, aka, predicting future observations</a:t>
            </a:r>
          </a:p>
        </p:txBody>
      </p:sp>
    </p:spTree>
    <p:extLst>
      <p:ext uri="{BB962C8B-B14F-4D97-AF65-F5344CB8AC3E}">
        <p14:creationId xmlns:p14="http://schemas.microsoft.com/office/powerpoint/2010/main" val="64628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01828-D1F7-A881-EBF4-AE86F18E8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LDA does?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D12A97-1A1D-39F0-4C8F-8737928FC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981" y="1256421"/>
            <a:ext cx="6526039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2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DA34-D60C-7187-CECB-F6CBD8811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9B2AE-6486-6487-4D64-D630EC3F8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535" y="1256421"/>
            <a:ext cx="6074930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2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DA34-D60C-7187-CECB-F6CBD8811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DD4390-1EC4-C95E-B8B8-22107673D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19" r="8974" b="19957"/>
          <a:stretch/>
        </p:blipFill>
        <p:spPr>
          <a:xfrm>
            <a:off x="1003966" y="1404258"/>
            <a:ext cx="7394150" cy="31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20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DA34-D60C-7187-CECB-F6CBD8811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Linear Discriminant Analysis (LDA)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CF0CE-ED58-0098-2193-5CBEBA3B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Linear discriminant analysis (LDA) takes a different approach to classification than logistic regression.  </a:t>
            </a:r>
          </a:p>
          <a:p>
            <a:r>
              <a:rPr lang="en-US" dirty="0"/>
              <a:t>Rather than attempting to model the conditional distribution of </a:t>
            </a:r>
            <a:r>
              <a:rPr lang="en-US" i="1" dirty="0"/>
              <a:t>Y</a:t>
            </a:r>
            <a:r>
              <a:rPr lang="en-US" dirty="0"/>
              <a:t> given </a:t>
            </a:r>
            <a:r>
              <a:rPr lang="en-US" i="1" dirty="0"/>
              <a:t>X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 </a:t>
            </a:r>
            <a:r>
              <a:rPr lang="en-US" dirty="0"/>
              <a:t>= </a:t>
            </a:r>
            <a:r>
              <a:rPr lang="en-US" i="1" dirty="0" err="1"/>
              <a:t>k</a:t>
            </a:r>
            <a:r>
              <a:rPr lang="en-US" dirty="0" err="1"/>
              <a:t>|</a:t>
            </a:r>
            <a:r>
              <a:rPr lang="en-US" i="1" dirty="0" err="1"/>
              <a:t>X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/>
              <a:t>x</a:t>
            </a:r>
            <a:r>
              <a:rPr lang="en-US" dirty="0"/>
              <a:t>), LDA models the distribution of the predictors </a:t>
            </a:r>
            <a:r>
              <a:rPr lang="en-US" i="1" dirty="0"/>
              <a:t>X</a:t>
            </a:r>
            <a:r>
              <a:rPr lang="en-US" dirty="0"/>
              <a:t> given the different categories that </a:t>
            </a:r>
            <a:r>
              <a:rPr lang="en-US" i="1" dirty="0"/>
              <a:t>Y</a:t>
            </a:r>
            <a:r>
              <a:rPr lang="en-US" dirty="0"/>
              <a:t> takes on,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 </a:t>
            </a:r>
            <a:r>
              <a:rPr lang="en-US" dirty="0"/>
              <a:t>= </a:t>
            </a:r>
            <a:r>
              <a:rPr lang="en-US" i="1" dirty="0" err="1"/>
              <a:t>x</a:t>
            </a:r>
            <a:r>
              <a:rPr lang="en-US" dirty="0" err="1"/>
              <a:t>|</a:t>
            </a:r>
            <a:r>
              <a:rPr lang="en-US" i="1" dirty="0" err="1"/>
              <a:t>Y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/>
              <a:t>k</a:t>
            </a:r>
            <a:r>
              <a:rPr lang="en-US" dirty="0"/>
              <a:t>). </a:t>
            </a:r>
          </a:p>
          <a:p>
            <a:r>
              <a:rPr lang="en-US" dirty="0"/>
              <a:t>In order to flip these distributions around to model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X </a:t>
            </a:r>
            <a:r>
              <a:rPr lang="en-US" dirty="0"/>
              <a:t>= </a:t>
            </a:r>
            <a:r>
              <a:rPr lang="en-US" i="1" dirty="0" err="1"/>
              <a:t>x</a:t>
            </a:r>
            <a:r>
              <a:rPr lang="en-US" dirty="0" err="1"/>
              <a:t>|</a:t>
            </a:r>
            <a:r>
              <a:rPr lang="en-US" i="1" dirty="0" err="1"/>
              <a:t>Y</a:t>
            </a:r>
            <a:r>
              <a:rPr lang="en-US" i="1" dirty="0"/>
              <a:t> </a:t>
            </a:r>
            <a:r>
              <a:rPr lang="en-US" dirty="0"/>
              <a:t>= </a:t>
            </a:r>
            <a:r>
              <a:rPr lang="en-US" i="1" dirty="0"/>
              <a:t>k</a:t>
            </a:r>
            <a:r>
              <a:rPr lang="en-US" dirty="0"/>
              <a:t>) an analyst uses Bayes' theorem.	</a:t>
            </a:r>
          </a:p>
          <a:p>
            <a:r>
              <a:rPr lang="en-US" dirty="0"/>
              <a:t>In this setting with one feature (one </a:t>
            </a:r>
            <a:r>
              <a:rPr lang="en-US" i="1" dirty="0"/>
              <a:t>X</a:t>
            </a:r>
            <a:r>
              <a:rPr lang="en-US" dirty="0"/>
              <a:t>), Bayes' theorem can then be written as:</a:t>
            </a:r>
          </a:p>
          <a:p>
            <a:r>
              <a:rPr lang="en-US" dirty="0"/>
              <a:t>What does this mean?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87164-4019-E30B-85B8-C2C3F6DA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09" y="4047267"/>
            <a:ext cx="3788006" cy="8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9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1" y="883319"/>
            <a:ext cx="7745256" cy="3813373"/>
          </a:xfrm>
        </p:spPr>
        <p:txBody>
          <a:bodyPr/>
          <a:lstStyle/>
          <a:p>
            <a:r>
              <a:rPr lang="en-US" sz="1950" dirty="0"/>
              <a:t>	</a:t>
            </a:r>
          </a:p>
          <a:p>
            <a:endParaRPr lang="en-US" sz="1950" dirty="0"/>
          </a:p>
          <a:p>
            <a:r>
              <a:rPr lang="en-US" sz="1950" dirty="0"/>
              <a:t>The left-hand side, </a:t>
            </a:r>
            <a:r>
              <a:rPr lang="en-US" sz="1950" i="1" dirty="0"/>
              <a:t>P</a:t>
            </a:r>
            <a:r>
              <a:rPr lang="en-US" sz="1950" dirty="0"/>
              <a:t>(</a:t>
            </a:r>
            <a:r>
              <a:rPr lang="en-US" sz="1950" i="1" dirty="0"/>
              <a:t>Y</a:t>
            </a:r>
            <a:r>
              <a:rPr lang="en-US" sz="1950" dirty="0"/>
              <a:t> = </a:t>
            </a:r>
            <a:r>
              <a:rPr lang="en-US" sz="1950" i="1" dirty="0" err="1"/>
              <a:t>k</a:t>
            </a:r>
            <a:r>
              <a:rPr lang="en-US" sz="1950" dirty="0" err="1"/>
              <a:t>|</a:t>
            </a:r>
            <a:r>
              <a:rPr lang="en-US" sz="1950" i="1" dirty="0" err="1"/>
              <a:t>X</a:t>
            </a:r>
            <a:r>
              <a:rPr lang="en-US" sz="1950" dirty="0"/>
              <a:t> = </a:t>
            </a:r>
            <a:r>
              <a:rPr lang="en-US" sz="1950" i="1" dirty="0"/>
              <a:t>x</a:t>
            </a:r>
            <a:r>
              <a:rPr lang="en-US" sz="1950" dirty="0"/>
              <a:t>), is called the </a:t>
            </a:r>
            <a:r>
              <a:rPr lang="en-US" sz="1950" i="1" dirty="0"/>
              <a:t>posterior</a:t>
            </a:r>
            <a:r>
              <a:rPr lang="en-US" sz="1950" dirty="0"/>
              <a:t> probability and gives the probability that the observation is in the </a:t>
            </a:r>
            <a:r>
              <a:rPr lang="en-US" sz="1950" i="1" dirty="0"/>
              <a:t>k</a:t>
            </a:r>
            <a:r>
              <a:rPr lang="en-US" sz="1950" i="1" baseline="30000" dirty="0"/>
              <a:t>th</a:t>
            </a:r>
            <a:r>
              <a:rPr lang="en-US" sz="1950" dirty="0"/>
              <a:t> category given the feature, </a:t>
            </a:r>
            <a:r>
              <a:rPr lang="en-US" sz="1950" i="1" dirty="0"/>
              <a:t>X</a:t>
            </a:r>
            <a:r>
              <a:rPr lang="en-US" sz="1950" dirty="0"/>
              <a:t>, takes on a specific value, </a:t>
            </a:r>
            <a:r>
              <a:rPr lang="en-US" sz="1950" i="1" dirty="0"/>
              <a:t>x</a:t>
            </a:r>
            <a:r>
              <a:rPr lang="en-US" sz="1950" dirty="0"/>
              <a:t>.  </a:t>
            </a:r>
          </a:p>
          <a:p>
            <a:r>
              <a:rPr lang="en-US" sz="1950" dirty="0"/>
              <a:t>The numerator on the right is conditional distribution of the feature within category </a:t>
            </a:r>
            <a:r>
              <a:rPr lang="en-US" sz="1950" i="1" dirty="0"/>
              <a:t>k</a:t>
            </a:r>
            <a:r>
              <a:rPr lang="en-US" sz="1950" dirty="0"/>
              <a:t>, </a:t>
            </a:r>
            <a:r>
              <a:rPr lang="en-US" sz="1950" i="1" dirty="0" err="1"/>
              <a:t>f</a:t>
            </a:r>
            <a:r>
              <a:rPr lang="en-US" sz="1950" i="1" baseline="-25000" dirty="0" err="1"/>
              <a:t>k</a:t>
            </a:r>
            <a:r>
              <a:rPr lang="en-US" sz="1950" dirty="0"/>
              <a:t>(</a:t>
            </a:r>
            <a:r>
              <a:rPr lang="en-US" sz="1950" i="1" dirty="0"/>
              <a:t>x</a:t>
            </a:r>
            <a:r>
              <a:rPr lang="en-US" sz="1950" dirty="0"/>
              <a:t>), times the </a:t>
            </a:r>
            <a:r>
              <a:rPr lang="en-US" sz="1950" i="1" dirty="0"/>
              <a:t>prior</a:t>
            </a:r>
            <a:r>
              <a:rPr lang="en-US" sz="1950" dirty="0"/>
              <a:t> probability that observation is in the </a:t>
            </a:r>
            <a:r>
              <a:rPr lang="en-US" sz="1950" i="1" dirty="0"/>
              <a:t>k</a:t>
            </a:r>
            <a:r>
              <a:rPr lang="en-US" sz="1950" i="1" baseline="30000" dirty="0"/>
              <a:t>th </a:t>
            </a:r>
            <a:r>
              <a:rPr lang="en-US" sz="1950" dirty="0"/>
              <a:t>category.  </a:t>
            </a:r>
          </a:p>
          <a:p>
            <a:r>
              <a:rPr lang="en-US" sz="1950" dirty="0"/>
              <a:t>The </a:t>
            </a:r>
            <a:r>
              <a:rPr lang="en-US" sz="1950" i="1" dirty="0"/>
              <a:t>Bayes' classifier</a:t>
            </a:r>
            <a:r>
              <a:rPr lang="en-US" sz="1950" dirty="0"/>
              <a:t> is then selected.  </a:t>
            </a:r>
          </a:p>
          <a:p>
            <a:r>
              <a:rPr lang="en-US" sz="1950" dirty="0"/>
              <a:t>That is the observation assigned to the group for which the posterior probability is the largest.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346A3-16E6-8349-B4E8-2697BA9D2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51" y="696038"/>
            <a:ext cx="39433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1554</Words>
  <Application>Microsoft Macintosh PowerPoint</Application>
  <PresentationFormat>On-screen Show (16:9)</PresentationFormat>
  <Paragraphs>154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Cambria Math</vt:lpstr>
      <vt:lpstr>Office Theme</vt:lpstr>
      <vt:lpstr>PowerPoint Presentation</vt:lpstr>
      <vt:lpstr>Introduction to LDA</vt:lpstr>
      <vt:lpstr>Introduction to LDA</vt:lpstr>
      <vt:lpstr>Inventor of LDA: R.A. Fisher</vt:lpstr>
      <vt:lpstr>What LDA does?</vt:lpstr>
      <vt:lpstr>Example</vt:lpstr>
      <vt:lpstr>Example</vt:lpstr>
      <vt:lpstr>Linear Discriminant Analysis (LDA)</vt:lpstr>
      <vt:lpstr>LDA (cont.)</vt:lpstr>
      <vt:lpstr>LDA for one predictor</vt:lpstr>
      <vt:lpstr>LDA for one predictor (cont.)</vt:lpstr>
      <vt:lpstr>LDA for one predictor (cont.)</vt:lpstr>
      <vt:lpstr>LDA for one predictor (cont.)</vt:lpstr>
      <vt:lpstr>LDA for one predictor (cont.)</vt:lpstr>
      <vt:lpstr>LDA for one predictor (cont.)</vt:lpstr>
      <vt:lpstr>Illustration of LDA when p = 1</vt:lpstr>
      <vt:lpstr>LDA when p &gt; 1</vt:lpstr>
      <vt:lpstr>Multivariate Normal Distribution</vt:lpstr>
      <vt:lpstr>MVN Distribution</vt:lpstr>
      <vt:lpstr>LDA when p &gt; 1</vt:lpstr>
      <vt:lpstr>LDA when p &gt; 1 (cont.)</vt:lpstr>
      <vt:lpstr>LDA when K &gt; 2</vt:lpstr>
      <vt:lpstr>Extensions to LDA</vt:lpstr>
      <vt:lpstr>Limitations of Logistics Regression</vt:lpstr>
      <vt:lpstr>Practical Approach to an LDA</vt:lpstr>
      <vt:lpstr>Practical Approach to an LDA</vt:lpstr>
      <vt:lpstr>Practical Approach to an LDA</vt:lpstr>
      <vt:lpstr>Practical Approach to an LDA</vt:lpstr>
      <vt:lpstr>How does LDA works?</vt:lpstr>
      <vt:lpstr>How does LDA works?</vt:lpstr>
      <vt:lpstr>How does LDA works?</vt:lpstr>
      <vt:lpstr>How does LDA works?</vt:lpstr>
      <vt:lpstr>How do LDA models learn?</vt:lpstr>
      <vt:lpstr>Applications </vt:lpstr>
      <vt:lpstr>LDA vs. PDA</vt:lpstr>
      <vt:lpstr>LDA vs. PDA</vt:lpstr>
      <vt:lpstr>Quadratic Discriminant Analysis (QDA)</vt:lpstr>
      <vt:lpstr>QDA in a picture</vt:lpstr>
      <vt:lpstr>QDA (cont.)</vt:lpstr>
      <vt:lpstr>QDA vs. LDA</vt:lpstr>
      <vt:lpstr>QDA vs. LDA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Alexander Victor</cp:lastModifiedBy>
  <cp:revision>7</cp:revision>
  <dcterms:modified xsi:type="dcterms:W3CDTF">2024-09-13T18:06:44Z</dcterms:modified>
</cp:coreProperties>
</file>